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56" r:id="rId2"/>
    <p:sldId id="257" r:id="rId3"/>
    <p:sldId id="265" r:id="rId4"/>
    <p:sldId id="258" r:id="rId5"/>
    <p:sldId id="263" r:id="rId6"/>
    <p:sldId id="264" r:id="rId7"/>
    <p:sldId id="278" r:id="rId8"/>
    <p:sldId id="279" r:id="rId9"/>
    <p:sldId id="280" r:id="rId10"/>
    <p:sldId id="281" r:id="rId11"/>
    <p:sldId id="282" r:id="rId12"/>
    <p:sldId id="260" r:id="rId13"/>
    <p:sldId id="261" r:id="rId14"/>
    <p:sldId id="262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84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0FAB706-83E5-4B14-91B2-20CDE0F9D642}" type="datetimeFigureOut">
              <a:rPr lang="en-US"/>
              <a:pPr>
                <a:defRPr/>
              </a:pPr>
              <a:t>9/18/2012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10437F4-ED64-4220-AD3A-B78DCCBA07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77C3789-3F54-46CA-BA41-6254D21E863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377E686-24F5-44DE-BA50-B21D771C0A4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4094B6-FFBA-4437-A1EB-7DD06DDE567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66FDC4F-CFDA-4D24-8C8E-B4E6EC029F1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2B5BC1F-914D-4217-819B-CCE522987AD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EBBB7AD-1833-402C-9829-4EC7F5E404C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20FD294-B92A-420E-8E4F-7A18E8B961B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04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F962069-99C8-4EE0-9873-1A96D94C31C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24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597F1E3-81E9-4749-9C48-D3856DF77DE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05E64-81FB-470E-947A-9E5FDD6E17D9}" type="datetimeFigureOut">
              <a:rPr lang="en-US"/>
              <a:pPr>
                <a:defRPr/>
              </a:pPr>
              <a:t>9/18/2012</a:t>
            </a:fld>
            <a:endParaRPr lang="en-US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553B89C-E92C-4622-A01F-C3A3DCFE1D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048C4-AE46-4ED8-B350-D865C6C3C0D2}" type="datetimeFigureOut">
              <a:rPr lang="en-US"/>
              <a:pPr>
                <a:defRPr/>
              </a:pPr>
              <a:t>9/18/2012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6473A-17B4-4FA2-B0D9-5335B058B1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E8F3A-4AF6-4746-AB1F-D0E3C7D53B1A}" type="datetimeFigureOut">
              <a:rPr lang="en-US"/>
              <a:pPr>
                <a:defRPr/>
              </a:pPr>
              <a:t>9/18/2012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14DD6-56AF-4CFD-9362-C96B9C634C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84308-5A29-4CE9-B5C8-61ADA4E8F38D}" type="datetimeFigureOut">
              <a:rPr lang="en-US"/>
              <a:pPr>
                <a:defRPr/>
              </a:pPr>
              <a:t>9/18/2012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3DA71-9D32-44AC-8D2F-5F855009B1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A4EA4-1414-45FE-BEE2-E29DBAF0B7BF}" type="datetimeFigureOut">
              <a:rPr lang="en-US"/>
              <a:pPr>
                <a:defRPr/>
              </a:pPr>
              <a:t>9/18/2012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3FC2CC-38CE-4DAF-A9A3-2845CC77A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02062-C0A9-4372-AEAF-F6C6A3571D07}" type="datetimeFigureOut">
              <a:rPr lang="en-US"/>
              <a:pPr>
                <a:defRPr/>
              </a:pPr>
              <a:t>9/18/2012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27FB2-E120-450C-8EDA-CA099D8B1E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C5FA2-19E9-4494-9415-F0065D0B5B52}" type="datetimeFigureOut">
              <a:rPr lang="en-US"/>
              <a:pPr>
                <a:defRPr/>
              </a:pPr>
              <a:t>9/18/2012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5B595-1DC9-45C2-83A8-BDDBDDA90D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28AFA-103C-42E0-AC36-0BAFBFEE265B}" type="datetimeFigureOut">
              <a:rPr lang="en-US"/>
              <a:pPr>
                <a:defRPr/>
              </a:pPr>
              <a:t>9/18/2012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3FB1F-ED2E-4D69-8A2A-397BF988CA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702DC-E325-41D2-ABF6-9087F863F15B}" type="datetimeFigureOut">
              <a:rPr lang="en-US"/>
              <a:pPr>
                <a:defRPr/>
              </a:pPr>
              <a:t>9/18/2012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FA659-9A80-4CE4-BBBC-1998421D5C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6F071-13C0-4618-BBEA-0B1A8755DB0D}" type="datetimeFigureOut">
              <a:rPr lang="en-US"/>
              <a:pPr>
                <a:defRPr/>
              </a:pPr>
              <a:t>9/18/2012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33D0F-94D9-4DED-90FD-46C4E0FEFD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02E5F-EF68-4337-9956-D1B8FD7F8779}" type="datetimeFigureOut">
              <a:rPr lang="en-US"/>
              <a:pPr>
                <a:defRPr/>
              </a:pPr>
              <a:t>9/18/2012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1F936-7207-4685-B0EB-8D9F075F34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964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65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403BF6DD-B130-4F21-A862-280B8F0790FC}" type="datetimeFigureOut">
              <a:rPr lang="en-US"/>
              <a:pPr>
                <a:defRPr/>
              </a:pPr>
              <a:t>9/18/2012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6912077F-C3E9-40A0-A109-C234732580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06" r:id="rId4"/>
    <p:sldLayoutId id="2147483705" r:id="rId5"/>
    <p:sldLayoutId id="2147483704" r:id="rId6"/>
    <p:sldLayoutId id="2147483703" r:id="rId7"/>
    <p:sldLayoutId id="2147483710" r:id="rId8"/>
    <p:sldLayoutId id="2147483711" r:id="rId9"/>
    <p:sldLayoutId id="2147483702" r:id="rId10"/>
    <p:sldLayoutId id="214748370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localhost\Users\daubermane\Desktop\Danielson%20Video.mov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In-Service</a:t>
            </a:r>
          </a:p>
          <a:p>
            <a:r>
              <a:rPr lang="en-US" smtClean="0"/>
              <a:t>September 19, 2012</a:t>
            </a:r>
          </a:p>
        </p:txBody>
      </p:sp>
      <p:sp>
        <p:nvSpPr>
          <p:cNvPr id="37890" name="Title 1"/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r>
              <a:rPr smtClean="0"/>
              <a:t>Teacher Evaluation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4" descr="Screen shot 2012-09-18 at 11.00.57 A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4" descr="Screen shot 2012-09-18 at 11.02.24 A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2162"/>
          </a:xfrm>
        </p:spPr>
        <p:txBody>
          <a:bodyPr/>
          <a:lstStyle/>
          <a:p>
            <a:r>
              <a:rPr lang="en-US" u="sng" smtClean="0"/>
              <a:t>Announced Observation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143000"/>
            <a:ext cx="8077200" cy="4800600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1.  </a:t>
            </a:r>
            <a:r>
              <a:rPr lang="en-US" b="1" u="sng" dirty="0" smtClean="0"/>
              <a:t>Lesson Plan Step #1</a:t>
            </a:r>
            <a:r>
              <a:rPr lang="en-US" dirty="0" smtClean="0"/>
              <a:t>: 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solidFill>
                  <a:srgbClr val="FF0000"/>
                </a:solidFill>
              </a:rPr>
              <a:t>Teacher</a:t>
            </a:r>
            <a:r>
              <a:rPr lang="en-US" dirty="0" smtClean="0"/>
              <a:t> completes lesson plan document (D1&amp;4) and shares with </a:t>
            </a:r>
            <a:r>
              <a:rPr lang="en-US" b="1" dirty="0" smtClean="0"/>
              <a:t>Administrator/Supervisor</a:t>
            </a:r>
            <a:r>
              <a:rPr lang="en-US" dirty="0" smtClean="0"/>
              <a:t> prior to Pre-Conference (Step 1 in Lesson Observation Document)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2.  </a:t>
            </a:r>
            <a:r>
              <a:rPr lang="en-US" b="1" u="sng" dirty="0" smtClean="0"/>
              <a:t>Pre-Observation Meeting</a:t>
            </a:r>
            <a:r>
              <a:rPr lang="en-US" dirty="0" smtClean="0"/>
              <a:t>: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 The </a:t>
            </a:r>
            <a:r>
              <a:rPr lang="en-US" b="1" dirty="0" smtClean="0"/>
              <a:t>Administrator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0000"/>
                </a:solidFill>
              </a:rPr>
              <a:t>Teacher</a:t>
            </a:r>
            <a:r>
              <a:rPr lang="en-US" dirty="0" smtClean="0"/>
              <a:t> meet to review the lesson plan and make adjustments and add evidence to the Step #1 Lesson Plan document (Step 1 in Lesson Observation Document)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3.  </a:t>
            </a:r>
            <a:r>
              <a:rPr lang="en-US" b="1" u="sng" dirty="0" smtClean="0"/>
              <a:t>Lesson Observation</a:t>
            </a:r>
            <a:r>
              <a:rPr lang="en-US" dirty="0" smtClean="0"/>
              <a:t>:  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u="sng" dirty="0" smtClean="0"/>
              <a:t>The </a:t>
            </a:r>
            <a:r>
              <a:rPr lang="en-US" b="1" u="sng" dirty="0" smtClean="0"/>
              <a:t>Administrator</a:t>
            </a:r>
            <a:r>
              <a:rPr lang="en-US" u="sng" dirty="0" smtClean="0"/>
              <a:t> will observe the lesson  and collect </a:t>
            </a:r>
            <a:r>
              <a:rPr lang="en-US" b="1" u="sng" dirty="0" smtClean="0"/>
              <a:t>evidence.</a:t>
            </a:r>
            <a:r>
              <a:rPr lang="en-US" dirty="0" smtClean="0"/>
              <a:t>The </a:t>
            </a:r>
            <a:r>
              <a:rPr lang="en-US" b="1" dirty="0" smtClean="0"/>
              <a:t>Administrator</a:t>
            </a:r>
            <a:r>
              <a:rPr lang="en-US" dirty="0" smtClean="0"/>
              <a:t> will provide the Step #2 Observation Form to the </a:t>
            </a:r>
            <a:r>
              <a:rPr lang="en-US" dirty="0" smtClean="0">
                <a:solidFill>
                  <a:srgbClr val="FF0000"/>
                </a:solidFill>
              </a:rPr>
              <a:t>Teacher</a:t>
            </a:r>
            <a:r>
              <a:rPr lang="en-US" dirty="0" smtClean="0"/>
              <a:t> prior to leaving the classroom.  </a:t>
            </a:r>
            <a:r>
              <a:rPr lang="en-US" u="sng" dirty="0" smtClean="0"/>
              <a:t>The </a:t>
            </a:r>
            <a:r>
              <a:rPr lang="en-US" u="sng" dirty="0" smtClean="0">
                <a:solidFill>
                  <a:srgbClr val="FF0000"/>
                </a:solidFill>
              </a:rPr>
              <a:t>Teacher</a:t>
            </a:r>
            <a:r>
              <a:rPr lang="en-US" u="sng" dirty="0" smtClean="0"/>
              <a:t> will add evidence to the form.</a:t>
            </a:r>
            <a:r>
              <a:rPr lang="en-US" dirty="0" smtClean="0"/>
              <a:t>  (Step 2 in Lesson Observation Document)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smtClean="0"/>
              <a:t>Announced Observation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8229600" cy="4953000"/>
          </a:xfrm>
        </p:spPr>
        <p:txBody>
          <a:bodyPr>
            <a:normAutofit fontScale="32500" lnSpcReduction="20000"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6200" b="1" dirty="0" smtClean="0"/>
              <a:t>4.  </a:t>
            </a:r>
            <a:r>
              <a:rPr lang="en-US" sz="6200" b="1" u="sng" dirty="0" smtClean="0"/>
              <a:t>Preparing for Post Teaching Conference</a:t>
            </a:r>
            <a:r>
              <a:rPr lang="en-US" sz="6200" b="1" dirty="0" smtClean="0"/>
              <a:t>: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6200" dirty="0" smtClean="0"/>
              <a:t>1.  </a:t>
            </a:r>
            <a:r>
              <a:rPr lang="en-US" sz="6200" dirty="0" smtClean="0">
                <a:solidFill>
                  <a:srgbClr val="FF0000"/>
                </a:solidFill>
              </a:rPr>
              <a:t>Teacher</a:t>
            </a:r>
            <a:r>
              <a:rPr lang="en-US" sz="6200" dirty="0" smtClean="0"/>
              <a:t> will have added evidence to the Step #2 </a:t>
            </a:r>
            <a:r>
              <a:rPr lang="en-US" sz="6200" dirty="0"/>
              <a:t>O</a:t>
            </a:r>
            <a:r>
              <a:rPr lang="en-US" sz="6200" dirty="0" smtClean="0"/>
              <a:t>bservation Form.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6200" dirty="0" smtClean="0"/>
              <a:t>2.  </a:t>
            </a:r>
            <a:r>
              <a:rPr lang="en-US" sz="6200" dirty="0" smtClean="0">
                <a:solidFill>
                  <a:srgbClr val="FF0000"/>
                </a:solidFill>
              </a:rPr>
              <a:t>Teacher</a:t>
            </a:r>
            <a:r>
              <a:rPr lang="en-US" sz="6200" dirty="0" smtClean="0"/>
              <a:t> will complete at least Component 4a on Step #4 Post Teaching Form.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6200" dirty="0" smtClean="0"/>
              <a:t>3.  </a:t>
            </a:r>
            <a:r>
              <a:rPr lang="en-US" sz="6200" dirty="0" smtClean="0">
                <a:solidFill>
                  <a:srgbClr val="FF0000"/>
                </a:solidFill>
              </a:rPr>
              <a:t>Teacher</a:t>
            </a:r>
            <a:r>
              <a:rPr lang="en-US" sz="6200" dirty="0" smtClean="0"/>
              <a:t> completes </a:t>
            </a:r>
            <a:r>
              <a:rPr lang="en-US" sz="6200" b="1" u="sng" dirty="0" smtClean="0"/>
              <a:t>self-assessment rubric (Handout 3)</a:t>
            </a:r>
            <a:r>
              <a:rPr lang="en-US" sz="6200" dirty="0" smtClean="0"/>
              <a:t> by highlighting phrases that s/he assesses to be appropriate based on the lesson.  The phrases can be highlighted across multiple levels of performance.  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6200" dirty="0" smtClean="0"/>
              <a:t>4.  </a:t>
            </a:r>
            <a:r>
              <a:rPr lang="en-US" sz="6200" dirty="0" smtClean="0">
                <a:solidFill>
                  <a:srgbClr val="FF0000"/>
                </a:solidFill>
              </a:rPr>
              <a:t>Teacher</a:t>
            </a:r>
            <a:r>
              <a:rPr lang="en-US" sz="6200" dirty="0" smtClean="0"/>
              <a:t> may be asked to complete the Observation Summary Form in preparation of the Post Conference.  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6200" dirty="0" smtClean="0"/>
              <a:t>5.  </a:t>
            </a:r>
            <a:r>
              <a:rPr lang="en-US" sz="6200" dirty="0" smtClean="0">
                <a:solidFill>
                  <a:srgbClr val="FF0000"/>
                </a:solidFill>
              </a:rPr>
              <a:t>Teacher</a:t>
            </a:r>
            <a:r>
              <a:rPr lang="en-US" sz="6200" dirty="0" smtClean="0"/>
              <a:t> provided the </a:t>
            </a:r>
            <a:r>
              <a:rPr lang="en-US" sz="6200" b="1" dirty="0" smtClean="0"/>
              <a:t>Administrator</a:t>
            </a:r>
            <a:r>
              <a:rPr lang="en-US" sz="6200" dirty="0" smtClean="0"/>
              <a:t> the following forms:</a:t>
            </a:r>
          </a:p>
          <a:p>
            <a:pPr marL="822960" lvl="2" fontAlgn="auto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en-US" sz="6200" dirty="0" smtClean="0"/>
              <a:t>Step #2 Observation Form</a:t>
            </a:r>
          </a:p>
          <a:p>
            <a:pPr marL="822960" lvl="2" fontAlgn="auto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en-US" sz="6200" dirty="0" smtClean="0"/>
              <a:t>Step #4 Post Teacher Form</a:t>
            </a:r>
          </a:p>
          <a:p>
            <a:pPr marL="822960" lvl="2" fontAlgn="auto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en-US" sz="6200" dirty="0" smtClean="0"/>
              <a:t>Self Assessment Rubric</a:t>
            </a:r>
          </a:p>
          <a:p>
            <a:pPr marL="822960" lvl="2" fontAlgn="auto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en-US" sz="6200" dirty="0" smtClean="0"/>
              <a:t>Observation Summary Form (Possible)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6200" dirty="0" smtClean="0"/>
              <a:t>6.  </a:t>
            </a:r>
            <a:r>
              <a:rPr lang="en-US" sz="6200" b="1" dirty="0" smtClean="0"/>
              <a:t>Administrator/Supervisor </a:t>
            </a:r>
            <a:r>
              <a:rPr lang="en-US" sz="6200" dirty="0" smtClean="0"/>
              <a:t>reviews the evidence presented and the Teacher’s Self Assessment and ONLY marks areas of agreement on the Teacher’s Self Assessment in preparation for the Post-Conference.  (Observation Rubric Document)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smtClean="0"/>
              <a:t>Announced Observation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81138"/>
            <a:ext cx="8229600" cy="4767262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u="sng" dirty="0" smtClean="0"/>
              <a:t>Post Conference: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1.  </a:t>
            </a:r>
            <a:r>
              <a:rPr lang="en-US" b="1" dirty="0" smtClean="0"/>
              <a:t>Administrator/Supervisor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0000"/>
                </a:solidFill>
              </a:rPr>
              <a:t>Teacher</a:t>
            </a:r>
            <a:r>
              <a:rPr lang="en-US" dirty="0" smtClean="0"/>
              <a:t> collaborates during the Post-conferences focusing on unmarked components and evidence (Submitted forms).  The </a:t>
            </a:r>
            <a:r>
              <a:rPr lang="en-US" dirty="0" smtClean="0">
                <a:solidFill>
                  <a:srgbClr val="FF0000"/>
                </a:solidFill>
              </a:rPr>
              <a:t>Teacher</a:t>
            </a:r>
            <a:r>
              <a:rPr lang="en-US" dirty="0" smtClean="0"/>
              <a:t> and </a:t>
            </a:r>
            <a:r>
              <a:rPr lang="en-US" b="1" dirty="0" smtClean="0"/>
              <a:t>Administrator/Supervisor</a:t>
            </a:r>
            <a:r>
              <a:rPr lang="en-US" dirty="0" smtClean="0"/>
              <a:t> will collaboratively assign Levels of Performance to the components for which there is evidence completing Step #3 on the Lesson Plan/Post Teaching Form and Evidence for Domains 2,3 Form.  The </a:t>
            </a:r>
            <a:r>
              <a:rPr lang="en-US" dirty="0" smtClean="0">
                <a:solidFill>
                  <a:srgbClr val="FF0000"/>
                </a:solidFill>
              </a:rPr>
              <a:t>Teacher</a:t>
            </a:r>
            <a:r>
              <a:rPr lang="en-US" dirty="0" smtClean="0"/>
              <a:t> will be doing the thinking.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2.  Post-conference ends with the Observation Summary being finalized collaboratively between the </a:t>
            </a:r>
            <a:r>
              <a:rPr lang="en-US" dirty="0" smtClean="0">
                <a:solidFill>
                  <a:srgbClr val="FF0000"/>
                </a:solidFill>
              </a:rPr>
              <a:t>Teacher</a:t>
            </a:r>
            <a:r>
              <a:rPr lang="en-US" dirty="0" smtClean="0"/>
              <a:t> and </a:t>
            </a:r>
            <a:r>
              <a:rPr lang="en-US" b="1" dirty="0" smtClean="0"/>
              <a:t>Administrator/Supervisor</a:t>
            </a:r>
            <a:r>
              <a:rPr lang="en-US" dirty="0" smtClean="0"/>
              <a:t>.  Either party can write but the focus should be on the </a:t>
            </a:r>
            <a:r>
              <a:rPr lang="en-US" dirty="0">
                <a:solidFill>
                  <a:srgbClr val="FF0000"/>
                </a:solidFill>
              </a:rPr>
              <a:t>T</a:t>
            </a:r>
            <a:r>
              <a:rPr lang="en-US" dirty="0" smtClean="0">
                <a:solidFill>
                  <a:srgbClr val="FF0000"/>
                </a:solidFill>
              </a:rPr>
              <a:t>eacher</a:t>
            </a:r>
            <a:r>
              <a:rPr lang="en-US" dirty="0" smtClean="0"/>
              <a:t> doing the thinking.  (Observation Summary in Lesson Observation Document).  </a:t>
            </a:r>
            <a:r>
              <a:rPr lang="en-US" b="1" u="sng" dirty="0" smtClean="0"/>
              <a:t>The Observation Summary will provide the components to focus on during the walk through observation.</a:t>
            </a:r>
            <a:endParaRPr lang="en-US" b="1" u="sng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04800" y="228600"/>
          <a:ext cx="8610600" cy="6457950"/>
        </p:xfrm>
        <a:graphic>
          <a:graphicData uri="http://schemas.openxmlformats.org/presentationml/2006/ole">
            <p:oleObj spid="_x0000_s1026" name="Slide" r:id="rId4" imgW="4572180" imgH="3428876" progId="PowerPoint.Slid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anielson Video.mo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28600" y="228600"/>
          <a:ext cx="8534400" cy="6400800"/>
        </p:xfrm>
        <a:graphic>
          <a:graphicData uri="http://schemas.openxmlformats.org/presentationml/2006/ole">
            <p:oleObj spid="_x0000_s2050" name="Slide" r:id="rId4" imgW="4265518" imgH="3198893" progId="PowerPoint.Slid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Charlotte Danielson </a:t>
            </a:r>
            <a:br>
              <a:rPr lang="en-US" sz="3600" smtClean="0"/>
            </a:br>
            <a:r>
              <a:rPr lang="en-US" sz="3600" smtClean="0"/>
              <a:t>Framework for  Teaching </a:t>
            </a:r>
          </a:p>
        </p:txBody>
      </p:sp>
      <p:sp>
        <p:nvSpPr>
          <p:cNvPr id="48130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675" cy="4572000"/>
          </a:xfrm>
        </p:spPr>
        <p:txBody>
          <a:bodyPr/>
          <a:lstStyle/>
          <a:p>
            <a:r>
              <a:rPr lang="en-US" smtClean="0"/>
              <a:t>4 Domains</a:t>
            </a:r>
          </a:p>
          <a:p>
            <a:r>
              <a:rPr lang="en-US" smtClean="0"/>
              <a:t>Each Domain has 5-6 Components which contribute to the quality of teaching</a:t>
            </a:r>
          </a:p>
          <a:p>
            <a:r>
              <a:rPr lang="en-US" smtClean="0"/>
              <a:t>Each Component has 2-5 elements that describe a distinct  feature of the component.  </a:t>
            </a:r>
          </a:p>
          <a:p>
            <a:endParaRPr lang="en-US" smtClean="0"/>
          </a:p>
        </p:txBody>
      </p:sp>
      <p:sp>
        <p:nvSpPr>
          <p:cNvPr id="48131" name="Content Placeholder 3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675" cy="4572000"/>
          </a:xfrm>
        </p:spPr>
        <p:txBody>
          <a:bodyPr/>
          <a:lstStyle/>
          <a:p>
            <a:r>
              <a:rPr lang="en-US" smtClean="0"/>
              <a:t>Domain 1 – Planning and Preparation</a:t>
            </a:r>
          </a:p>
          <a:p>
            <a:endParaRPr lang="en-US" smtClean="0"/>
          </a:p>
          <a:p>
            <a:r>
              <a:rPr lang="en-US" smtClean="0"/>
              <a:t>Domain 2 – The Classroom Environment</a:t>
            </a:r>
          </a:p>
          <a:p>
            <a:endParaRPr lang="en-US" smtClean="0"/>
          </a:p>
          <a:p>
            <a:r>
              <a:rPr lang="en-US" smtClean="0"/>
              <a:t>Domain 3 – Instruction</a:t>
            </a:r>
          </a:p>
          <a:p>
            <a:pPr>
              <a:buFont typeface="Wingdings 2" pitchFamily="18" charset="2"/>
              <a:buNone/>
            </a:pPr>
            <a:endParaRPr lang="en-US" smtClean="0"/>
          </a:p>
          <a:p>
            <a:r>
              <a:rPr lang="en-US" smtClean="0"/>
              <a:t>Domain 4 – Professional Responsibilities</a:t>
            </a:r>
          </a:p>
          <a:p>
            <a:endParaRPr lang="en-US" smtClean="0"/>
          </a:p>
        </p:txBody>
      </p:sp>
      <p:sp>
        <p:nvSpPr>
          <p:cNvPr id="5" name="TextBox 4"/>
          <p:cNvSpPr txBox="1"/>
          <p:nvPr/>
        </p:nvSpPr>
        <p:spPr>
          <a:xfrm>
            <a:off x="533400" y="5715000"/>
            <a:ext cx="4419600" cy="646113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/>
              <a:t>See Handouts 1, 2 &amp;3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/>
          <p:cNvPicPr>
            <a:picLocks noChangeAspect="1" noChangeArrowheads="1"/>
          </p:cNvPicPr>
          <p:nvPr/>
        </p:nvPicPr>
        <p:blipFill>
          <a:blip r:embed="rId3"/>
          <a:srcRect l="12698" t="15625" r="10318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09600" y="1371600"/>
            <a:ext cx="8077200" cy="270843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E/O      HANDOUT</a:t>
            </a:r>
            <a:endParaRPr lang="en-US" sz="85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5" descr="Screen shot 2012-09-18 at 10.58.24 A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4" descr="Screen shot 2012-09-18 at 10.59.41 A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658</TotalTime>
  <Words>419</Words>
  <Application>Microsoft Macintosh PowerPoint</Application>
  <PresentationFormat>On-screen Show (4:3)</PresentationFormat>
  <Paragraphs>48</Paragraphs>
  <Slides>14</Slides>
  <Notes>9</Notes>
  <HiddenSlides>0</HiddenSlides>
  <MMClips>1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Perpetua</vt:lpstr>
      <vt:lpstr>Arial</vt:lpstr>
      <vt:lpstr>Franklin Gothic Book</vt:lpstr>
      <vt:lpstr>Wingdings 2</vt:lpstr>
      <vt:lpstr>Calibri</vt:lpstr>
      <vt:lpstr>Equity</vt:lpstr>
      <vt:lpstr>Equity</vt:lpstr>
      <vt:lpstr>Equity</vt:lpstr>
      <vt:lpstr>Equity</vt:lpstr>
      <vt:lpstr>Equity</vt:lpstr>
      <vt:lpstr>Slide</vt:lpstr>
      <vt:lpstr>Teacher Evaluation System</vt:lpstr>
      <vt:lpstr>Slide 2</vt:lpstr>
      <vt:lpstr>Slide 3</vt:lpstr>
      <vt:lpstr>Slide 4</vt:lpstr>
      <vt:lpstr>Charlotte Danielson  Framework for  Teaching </vt:lpstr>
      <vt:lpstr>Slide 6</vt:lpstr>
      <vt:lpstr>Slide 7</vt:lpstr>
      <vt:lpstr>Slide 8</vt:lpstr>
      <vt:lpstr>Slide 9</vt:lpstr>
      <vt:lpstr>Slide 10</vt:lpstr>
      <vt:lpstr>Slide 11</vt:lpstr>
      <vt:lpstr>Announced Observation Process</vt:lpstr>
      <vt:lpstr>Announced Observation Process</vt:lpstr>
      <vt:lpstr>Announced Observation Process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Teacher Evaluation System</dc:title>
  <dc:creator>demaior</dc:creator>
  <cp:lastModifiedBy>Christina Lutz-Doemling</cp:lastModifiedBy>
  <cp:revision>29</cp:revision>
  <dcterms:created xsi:type="dcterms:W3CDTF">2012-09-18T14:24:33Z</dcterms:created>
  <dcterms:modified xsi:type="dcterms:W3CDTF">2012-09-18T16:34:38Z</dcterms:modified>
</cp:coreProperties>
</file>